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71" r:id="rId6"/>
    <p:sldId id="311" r:id="rId7"/>
    <p:sldId id="312" r:id="rId8"/>
    <p:sldId id="313" r:id="rId9"/>
    <p:sldId id="314" r:id="rId10"/>
    <p:sldId id="315" r:id="rId11"/>
    <p:sldId id="3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F41"/>
    <a:srgbClr val="1D9196"/>
    <a:srgbClr val="233881"/>
    <a:srgbClr val="B74879"/>
    <a:srgbClr val="773B55"/>
    <a:srgbClr val="AABE3A"/>
    <a:srgbClr val="FF5C39"/>
    <a:srgbClr val="1C98C9"/>
    <a:srgbClr val="B21963"/>
    <a:srgbClr val="A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8" autoAdjust="0"/>
    <p:restoredTop sz="95701" autoAdjust="0"/>
  </p:normalViewPr>
  <p:slideViewPr>
    <p:cSldViewPr snapToGrid="0">
      <p:cViewPr varScale="1">
        <p:scale>
          <a:sx n="109" d="100"/>
          <a:sy n="109" d="100"/>
        </p:scale>
        <p:origin x="426" y="7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1C1F0-9386-4270-9DB6-892576C31437}" type="datetimeFigureOut">
              <a:rPr lang="en-CA" smtClean="0"/>
              <a:t>2020-08-04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3A2FA-EED6-485E-B100-CEFB0BB72D83}" type="slidenum">
              <a:rPr lang="en-CA" smtClean="0"/>
              <a:t>‹#›</a:t>
            </a:fld>
            <a:endParaRPr lang="en-CA" dirty="0"/>
          </a:p>
        </p:txBody>
      </p:sp>
    </p:spTree>
    <p:extLst>
      <p:ext uri="{BB962C8B-B14F-4D97-AF65-F5344CB8AC3E}">
        <p14:creationId xmlns:p14="http://schemas.microsoft.com/office/powerpoint/2010/main" val="362507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introduction to the documents, not us providing justification to the presidents, so the arguments to the internal community are different</a:t>
            </a:r>
          </a:p>
        </p:txBody>
      </p:sp>
      <p:sp>
        <p:nvSpPr>
          <p:cNvPr id="4" name="Slide Number Placeholder 3"/>
          <p:cNvSpPr>
            <a:spLocks noGrp="1"/>
          </p:cNvSpPr>
          <p:nvPr>
            <p:ph type="sldNum" sz="quarter" idx="5"/>
          </p:nvPr>
        </p:nvSpPr>
        <p:spPr/>
        <p:txBody>
          <a:bodyPr/>
          <a:lstStyle/>
          <a:p>
            <a:fld id="{01A3A2FA-EED6-485E-B100-CEFB0BB72D83}" type="slidenum">
              <a:rPr lang="en-CA" smtClean="0"/>
              <a:t>1</a:t>
            </a:fld>
            <a:endParaRPr lang="en-CA" dirty="0"/>
          </a:p>
        </p:txBody>
      </p:sp>
    </p:spTree>
    <p:extLst>
      <p:ext uri="{BB962C8B-B14F-4D97-AF65-F5344CB8AC3E}">
        <p14:creationId xmlns:p14="http://schemas.microsoft.com/office/powerpoint/2010/main" val="385788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venir Next Ultra Light" panose="020B0203020202020204" pitchFamily="34" charset="77"/>
              </a:rPr>
              <a:t>The direct provision of early learning and care in existing elementary school facilities by school districts has, until recently, been an unexplored option. </a:t>
            </a:r>
          </a:p>
          <a:p>
            <a:endParaRPr lang="en-US" dirty="0"/>
          </a:p>
        </p:txBody>
      </p:sp>
      <p:sp>
        <p:nvSpPr>
          <p:cNvPr id="4" name="Slide Number Placeholder 3"/>
          <p:cNvSpPr>
            <a:spLocks noGrp="1"/>
          </p:cNvSpPr>
          <p:nvPr>
            <p:ph type="sldNum" sz="quarter" idx="5"/>
          </p:nvPr>
        </p:nvSpPr>
        <p:spPr/>
        <p:txBody>
          <a:bodyPr/>
          <a:lstStyle/>
          <a:p>
            <a:fld id="{01A3A2FA-EED6-485E-B100-CEFB0BB72D83}" type="slidenum">
              <a:rPr lang="en-CA" smtClean="0"/>
              <a:t>3</a:t>
            </a:fld>
            <a:endParaRPr lang="en-CA" dirty="0"/>
          </a:p>
        </p:txBody>
      </p:sp>
    </p:spTree>
    <p:extLst>
      <p:ext uri="{BB962C8B-B14F-4D97-AF65-F5344CB8AC3E}">
        <p14:creationId xmlns:p14="http://schemas.microsoft.com/office/powerpoint/2010/main" val="65229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The seamless day delivers high quality early childhood care and learning to children while also solving a practical problem for parents. Public delivery by school boards ensures high quality programs and provides oversight with an existing governance structure. The people caring for our kids receive better wages and working conditions so that they can also take care of their own families.</a:t>
            </a:r>
            <a:endParaRPr lang="en-CA" dirty="0">
              <a:latin typeface="Avenir Next Ultra Light" panose="020B0203020202020204" pitchFamily="34" charset="77"/>
            </a:endParaRPr>
          </a:p>
          <a:p>
            <a:endParaRPr lang="en-US" dirty="0"/>
          </a:p>
        </p:txBody>
      </p:sp>
      <p:sp>
        <p:nvSpPr>
          <p:cNvPr id="4" name="Slide Number Placeholder 3"/>
          <p:cNvSpPr>
            <a:spLocks noGrp="1"/>
          </p:cNvSpPr>
          <p:nvPr>
            <p:ph type="sldNum" sz="quarter" idx="5"/>
          </p:nvPr>
        </p:nvSpPr>
        <p:spPr/>
        <p:txBody>
          <a:bodyPr/>
          <a:lstStyle/>
          <a:p>
            <a:fld id="{01A3A2FA-EED6-485E-B100-CEFB0BB72D83}" type="slidenum">
              <a:rPr lang="en-CA" smtClean="0"/>
              <a:t>4</a:t>
            </a:fld>
            <a:endParaRPr lang="en-CA" dirty="0"/>
          </a:p>
        </p:txBody>
      </p:sp>
    </p:spTree>
    <p:extLst>
      <p:ext uri="{BB962C8B-B14F-4D97-AF65-F5344CB8AC3E}">
        <p14:creationId xmlns:p14="http://schemas.microsoft.com/office/powerpoint/2010/main" val="108518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CA" dirty="0"/>
              <a:t>ECE and EA references in the documents</a:t>
            </a:r>
            <a:endParaRPr lang="en-CA" dirty="0">
              <a:latin typeface="Avenir Next Ultra Light" panose="020B0203020202020204" pitchFamily="34" charset="77"/>
            </a:endParaRPr>
          </a:p>
          <a:p>
            <a:endParaRPr lang="en-US" dirty="0"/>
          </a:p>
        </p:txBody>
      </p:sp>
      <p:sp>
        <p:nvSpPr>
          <p:cNvPr id="4" name="Slide Number Placeholder 3"/>
          <p:cNvSpPr>
            <a:spLocks noGrp="1"/>
          </p:cNvSpPr>
          <p:nvPr>
            <p:ph type="sldNum" sz="quarter" idx="5"/>
          </p:nvPr>
        </p:nvSpPr>
        <p:spPr/>
        <p:txBody>
          <a:bodyPr/>
          <a:lstStyle/>
          <a:p>
            <a:fld id="{01A3A2FA-EED6-485E-B100-CEFB0BB72D83}" type="slidenum">
              <a:rPr lang="en-CA" smtClean="0"/>
              <a:t>5</a:t>
            </a:fld>
            <a:endParaRPr lang="en-CA" dirty="0"/>
          </a:p>
        </p:txBody>
      </p:sp>
    </p:spTree>
    <p:extLst>
      <p:ext uri="{BB962C8B-B14F-4D97-AF65-F5344CB8AC3E}">
        <p14:creationId xmlns:p14="http://schemas.microsoft.com/office/powerpoint/2010/main" val="15366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A3A2FA-EED6-485E-B100-CEFB0BB72D83}" type="slidenum">
              <a:rPr lang="en-CA" smtClean="0"/>
              <a:t>6</a:t>
            </a:fld>
            <a:endParaRPr lang="en-CA" dirty="0"/>
          </a:p>
        </p:txBody>
      </p:sp>
    </p:spTree>
    <p:extLst>
      <p:ext uri="{BB962C8B-B14F-4D97-AF65-F5344CB8AC3E}">
        <p14:creationId xmlns:p14="http://schemas.microsoft.com/office/powerpoint/2010/main" val="289758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A3A2FA-EED6-485E-B100-CEFB0BB72D83}" type="slidenum">
              <a:rPr lang="en-CA" smtClean="0"/>
              <a:t>7</a:t>
            </a:fld>
            <a:endParaRPr lang="en-CA" dirty="0"/>
          </a:p>
        </p:txBody>
      </p:sp>
    </p:spTree>
    <p:extLst>
      <p:ext uri="{BB962C8B-B14F-4D97-AF65-F5344CB8AC3E}">
        <p14:creationId xmlns:p14="http://schemas.microsoft.com/office/powerpoint/2010/main" val="23233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2FCE46-466C-4595-A6DA-C4982F3CF6D7}"/>
              </a:ext>
            </a:extLst>
          </p:cNvPr>
          <p:cNvSpPr/>
          <p:nvPr userDrawn="1"/>
        </p:nvSpPr>
        <p:spPr>
          <a:xfrm>
            <a:off x="0" y="107233"/>
            <a:ext cx="12192000" cy="225275"/>
          </a:xfrm>
          <a:prstGeom prst="rect">
            <a:avLst/>
          </a:prstGeom>
          <a:solidFill>
            <a:srgbClr val="1D9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4D103FF0-96E0-A344-B026-F0872FC6128F}"/>
              </a:ext>
            </a:extLst>
          </p:cNvPr>
          <p:cNvSpPr/>
          <p:nvPr userDrawn="1"/>
        </p:nvSpPr>
        <p:spPr>
          <a:xfrm>
            <a:off x="0" y="-149629"/>
            <a:ext cx="12192000" cy="293490"/>
          </a:xfrm>
          <a:prstGeom prst="rect">
            <a:avLst/>
          </a:prstGeom>
          <a:solidFill>
            <a:srgbClr val="233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9345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DA3B-ADFB-41FC-8615-55A63F13C2F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72E05DC-B0F5-4059-918F-06BF72C28A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ABB987-9F70-4A21-978A-2BBC687EE706}"/>
              </a:ext>
            </a:extLst>
          </p:cNvPr>
          <p:cNvSpPr>
            <a:spLocks noGrp="1"/>
          </p:cNvSpPr>
          <p:nvPr>
            <p:ph type="dt" sz="half" idx="10"/>
          </p:nvPr>
        </p:nvSpPr>
        <p:spPr/>
        <p:txBody>
          <a:bodyPr/>
          <a:lstStyle/>
          <a:p>
            <a:fld id="{06C2F61C-DAE0-47DE-8EEC-EEFE653E6951}" type="datetimeFigureOut">
              <a:rPr lang="en-CA" smtClean="0"/>
              <a:t>2020-08-04</a:t>
            </a:fld>
            <a:endParaRPr lang="en-CA" dirty="0"/>
          </a:p>
        </p:txBody>
      </p:sp>
      <p:sp>
        <p:nvSpPr>
          <p:cNvPr id="5" name="Footer Placeholder 4">
            <a:extLst>
              <a:ext uri="{FF2B5EF4-FFF2-40B4-BE49-F238E27FC236}">
                <a16:creationId xmlns:a16="http://schemas.microsoft.com/office/drawing/2014/main" id="{A8804C2F-A2C0-4519-B734-8168EAF95B2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4BF271E-3C42-444A-B128-1815E311939D}"/>
              </a:ext>
            </a:extLst>
          </p:cNvPr>
          <p:cNvSpPr>
            <a:spLocks noGrp="1"/>
          </p:cNvSpPr>
          <p:nvPr>
            <p:ph type="sldNum" sz="quarter" idx="12"/>
          </p:nvPr>
        </p:nvSpPr>
        <p:spPr/>
        <p:txBody>
          <a:bodyPr/>
          <a:lstStyle/>
          <a:p>
            <a:fld id="{57235553-CA9F-471F-86D9-8754937EEBC4}" type="slidenum">
              <a:rPr lang="en-CA" smtClean="0"/>
              <a:t>‹#›</a:t>
            </a:fld>
            <a:endParaRPr lang="en-CA" dirty="0"/>
          </a:p>
        </p:txBody>
      </p:sp>
    </p:spTree>
    <p:extLst>
      <p:ext uri="{BB962C8B-B14F-4D97-AF65-F5344CB8AC3E}">
        <p14:creationId xmlns:p14="http://schemas.microsoft.com/office/powerpoint/2010/main" val="131300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6B261-C906-4180-9F05-2452F7DF7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F7F98A7-08C1-4F0B-8764-9D3B308566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E014A70-0330-4C7A-8332-DE89517F1FB7}"/>
              </a:ext>
            </a:extLst>
          </p:cNvPr>
          <p:cNvSpPr>
            <a:spLocks noGrp="1"/>
          </p:cNvSpPr>
          <p:nvPr>
            <p:ph type="dt" sz="half" idx="10"/>
          </p:nvPr>
        </p:nvSpPr>
        <p:spPr/>
        <p:txBody>
          <a:bodyPr/>
          <a:lstStyle/>
          <a:p>
            <a:fld id="{06C2F61C-DAE0-47DE-8EEC-EEFE653E6951}" type="datetimeFigureOut">
              <a:rPr lang="en-CA" smtClean="0"/>
              <a:t>2020-08-04</a:t>
            </a:fld>
            <a:endParaRPr lang="en-CA" dirty="0"/>
          </a:p>
        </p:txBody>
      </p:sp>
      <p:sp>
        <p:nvSpPr>
          <p:cNvPr id="5" name="Footer Placeholder 4">
            <a:extLst>
              <a:ext uri="{FF2B5EF4-FFF2-40B4-BE49-F238E27FC236}">
                <a16:creationId xmlns:a16="http://schemas.microsoft.com/office/drawing/2014/main" id="{9EE6C1F9-AA28-4297-90FC-FBD4AD9B2AC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DE1CDC3-5963-4A04-8BAF-D09171304B73}"/>
              </a:ext>
            </a:extLst>
          </p:cNvPr>
          <p:cNvSpPr>
            <a:spLocks noGrp="1"/>
          </p:cNvSpPr>
          <p:nvPr>
            <p:ph type="sldNum" sz="quarter" idx="12"/>
          </p:nvPr>
        </p:nvSpPr>
        <p:spPr/>
        <p:txBody>
          <a:bodyPr/>
          <a:lstStyle/>
          <a:p>
            <a:fld id="{57235553-CA9F-471F-86D9-8754937EEBC4}" type="slidenum">
              <a:rPr lang="en-CA" smtClean="0"/>
              <a:t>‹#›</a:t>
            </a:fld>
            <a:endParaRPr lang="en-CA" dirty="0"/>
          </a:p>
        </p:txBody>
      </p:sp>
    </p:spTree>
    <p:extLst>
      <p:ext uri="{BB962C8B-B14F-4D97-AF65-F5344CB8AC3E}">
        <p14:creationId xmlns:p14="http://schemas.microsoft.com/office/powerpoint/2010/main" val="180871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DE3D-128C-43D6-A741-E04A147CD96A}"/>
              </a:ext>
            </a:extLst>
          </p:cNvPr>
          <p:cNvSpPr>
            <a:spLocks noGrp="1"/>
          </p:cNvSpPr>
          <p:nvPr>
            <p:ph type="title"/>
          </p:nvPr>
        </p:nvSpPr>
        <p:spPr/>
        <p:txBody>
          <a:bodyPr/>
          <a:lstStyle>
            <a:lvl1pPr>
              <a:defRPr>
                <a:latin typeface="Franklin Gothic Heavy" panose="020B09030201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10AD5DB4-AB5E-45DC-8D2B-1C2C22BF4AD6}"/>
              </a:ext>
            </a:extLst>
          </p:cNvPr>
          <p:cNvSpPr>
            <a:spLocks noGrp="1"/>
          </p:cNvSpPr>
          <p:nvPr>
            <p:ph idx="1"/>
          </p:nvPr>
        </p:nvSpPr>
        <p:spPr>
          <a:xfrm>
            <a:off x="838200" y="1825625"/>
            <a:ext cx="10515600" cy="4351338"/>
          </a:xfrm>
        </p:spPr>
        <p:txBody>
          <a:bodyPr/>
          <a:lstStyle>
            <a:lvl1pPr>
              <a:defRPr>
                <a:latin typeface="+mj-lt"/>
              </a:defRPr>
            </a:lvl1pPr>
            <a:lvl2pPr marL="685800" indent="-228600">
              <a:buSzPct val="80000"/>
              <a:buFont typeface="Calibri Light" panose="020F0302020204030204" pitchFamily="34" charset="0"/>
              <a:buChar cha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1" name="Slide Number Placeholder 5">
            <a:extLst>
              <a:ext uri="{FF2B5EF4-FFF2-40B4-BE49-F238E27FC236}">
                <a16:creationId xmlns:a16="http://schemas.microsoft.com/office/drawing/2014/main" id="{FCD41BB6-0B5E-4D70-AC72-31E53BA6772A}"/>
              </a:ext>
            </a:extLst>
          </p:cNvPr>
          <p:cNvSpPr txBox="1">
            <a:spLocks/>
          </p:cNvSpPr>
          <p:nvPr userDrawn="1"/>
        </p:nvSpPr>
        <p:spPr>
          <a:xfrm>
            <a:off x="10667999" y="6369105"/>
            <a:ext cx="131346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03C46"/>
                </a:solidFill>
                <a:latin typeface="Franklin Gothic Heavy" panose="020B09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dirty="0">
                <a:solidFill>
                  <a:schemeClr val="bg1"/>
                </a:solidFill>
              </a:rPr>
              <a:t>JULY 31, 2019</a:t>
            </a:r>
          </a:p>
        </p:txBody>
      </p:sp>
      <p:sp>
        <p:nvSpPr>
          <p:cNvPr id="24" name="Slide Number Placeholder 5">
            <a:extLst>
              <a:ext uri="{FF2B5EF4-FFF2-40B4-BE49-F238E27FC236}">
                <a16:creationId xmlns:a16="http://schemas.microsoft.com/office/drawing/2014/main" id="{1DFBE175-CD4D-2341-ABD7-089A0A6BF878}"/>
              </a:ext>
            </a:extLst>
          </p:cNvPr>
          <p:cNvSpPr txBox="1">
            <a:spLocks/>
          </p:cNvSpPr>
          <p:nvPr userDrawn="1"/>
        </p:nvSpPr>
        <p:spPr>
          <a:xfrm>
            <a:off x="10183577" y="6356349"/>
            <a:ext cx="2008423" cy="3778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03C46"/>
                </a:solidFill>
                <a:latin typeface="Franklin Gothic Heavy" panose="020B09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CA" dirty="0">
              <a:solidFill>
                <a:schemeClr val="bg1"/>
              </a:solidFill>
            </a:endParaRPr>
          </a:p>
        </p:txBody>
      </p:sp>
      <p:sp>
        <p:nvSpPr>
          <p:cNvPr id="18" name="Rectangle 17">
            <a:extLst>
              <a:ext uri="{FF2B5EF4-FFF2-40B4-BE49-F238E27FC236}">
                <a16:creationId xmlns:a16="http://schemas.microsoft.com/office/drawing/2014/main" id="{E4F6F2E0-C8FF-7045-9D1D-14A08052D2A5}"/>
              </a:ext>
            </a:extLst>
          </p:cNvPr>
          <p:cNvSpPr/>
          <p:nvPr userDrawn="1"/>
        </p:nvSpPr>
        <p:spPr>
          <a:xfrm>
            <a:off x="0" y="107234"/>
            <a:ext cx="12192000" cy="171564"/>
          </a:xfrm>
          <a:prstGeom prst="rect">
            <a:avLst/>
          </a:prstGeom>
          <a:solidFill>
            <a:srgbClr val="1D9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7B373C24-40B6-854A-9143-92FFDFA9ECB3}"/>
              </a:ext>
            </a:extLst>
          </p:cNvPr>
          <p:cNvSpPr/>
          <p:nvPr userDrawn="1"/>
        </p:nvSpPr>
        <p:spPr>
          <a:xfrm>
            <a:off x="0" y="-72152"/>
            <a:ext cx="12192000" cy="216013"/>
          </a:xfrm>
          <a:prstGeom prst="rect">
            <a:avLst/>
          </a:prstGeom>
          <a:solidFill>
            <a:srgbClr val="233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 name="Picture 19">
            <a:extLst>
              <a:ext uri="{FF2B5EF4-FFF2-40B4-BE49-F238E27FC236}">
                <a16:creationId xmlns:a16="http://schemas.microsoft.com/office/drawing/2014/main" id="{4DC569F8-C366-1E43-877D-34F5545AE374}"/>
              </a:ext>
            </a:extLst>
          </p:cNvPr>
          <p:cNvPicPr/>
          <p:nvPr userDrawn="1"/>
        </p:nvPicPr>
        <p:blipFill>
          <a:blip r:embed="rId2"/>
          <a:stretch>
            <a:fillRect/>
          </a:stretch>
        </p:blipFill>
        <p:spPr>
          <a:xfrm rot="16200000">
            <a:off x="-1530576" y="3919875"/>
            <a:ext cx="4351338" cy="162837"/>
          </a:xfrm>
          <a:prstGeom prst="rect">
            <a:avLst/>
          </a:prstGeom>
        </p:spPr>
      </p:pic>
    </p:spTree>
    <p:extLst>
      <p:ext uri="{BB962C8B-B14F-4D97-AF65-F5344CB8AC3E}">
        <p14:creationId xmlns:p14="http://schemas.microsoft.com/office/powerpoint/2010/main" val="329443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BE1F-CEAC-4890-83CF-BA04C0A71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8AC9121-ABAF-4AB6-B1C7-9EF698083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25EE43-BB6F-4E29-80BA-696C62F76BD7}"/>
              </a:ext>
            </a:extLst>
          </p:cNvPr>
          <p:cNvSpPr>
            <a:spLocks noGrp="1"/>
          </p:cNvSpPr>
          <p:nvPr>
            <p:ph type="dt" sz="half" idx="10"/>
          </p:nvPr>
        </p:nvSpPr>
        <p:spPr/>
        <p:txBody>
          <a:bodyPr/>
          <a:lstStyle/>
          <a:p>
            <a:fld id="{06C2F61C-DAE0-47DE-8EEC-EEFE653E6951}" type="datetimeFigureOut">
              <a:rPr lang="en-CA" smtClean="0"/>
              <a:t>2020-08-04</a:t>
            </a:fld>
            <a:endParaRPr lang="en-CA" dirty="0"/>
          </a:p>
        </p:txBody>
      </p:sp>
      <p:sp>
        <p:nvSpPr>
          <p:cNvPr id="5" name="Footer Placeholder 4">
            <a:extLst>
              <a:ext uri="{FF2B5EF4-FFF2-40B4-BE49-F238E27FC236}">
                <a16:creationId xmlns:a16="http://schemas.microsoft.com/office/drawing/2014/main" id="{C812581F-6501-44DC-B66F-25E0345B3CE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9DDCFE8-BF64-491C-9D4E-2BB737705389}"/>
              </a:ext>
            </a:extLst>
          </p:cNvPr>
          <p:cNvSpPr>
            <a:spLocks noGrp="1"/>
          </p:cNvSpPr>
          <p:nvPr>
            <p:ph type="sldNum" sz="quarter" idx="12"/>
          </p:nvPr>
        </p:nvSpPr>
        <p:spPr/>
        <p:txBody>
          <a:bodyPr/>
          <a:lstStyle/>
          <a:p>
            <a:fld id="{57235553-CA9F-471F-86D9-8754937EEBC4}" type="slidenum">
              <a:rPr lang="en-CA" smtClean="0"/>
              <a:t>‹#›</a:t>
            </a:fld>
            <a:endParaRPr lang="en-CA" dirty="0"/>
          </a:p>
        </p:txBody>
      </p:sp>
    </p:spTree>
    <p:extLst>
      <p:ext uri="{BB962C8B-B14F-4D97-AF65-F5344CB8AC3E}">
        <p14:creationId xmlns:p14="http://schemas.microsoft.com/office/powerpoint/2010/main" val="17446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F445-B55C-4E3C-AA85-C3B7ED6FD15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59E767-A3AC-44F2-BBFB-AC228D6704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944176E-4496-4B46-9B5D-4244FA5FE0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522A49F-FAC1-412C-AE6F-B6DE4CD73D28}"/>
              </a:ext>
            </a:extLst>
          </p:cNvPr>
          <p:cNvSpPr>
            <a:spLocks noGrp="1"/>
          </p:cNvSpPr>
          <p:nvPr>
            <p:ph type="dt" sz="half" idx="10"/>
          </p:nvPr>
        </p:nvSpPr>
        <p:spPr/>
        <p:txBody>
          <a:bodyPr/>
          <a:lstStyle/>
          <a:p>
            <a:fld id="{06C2F61C-DAE0-47DE-8EEC-EEFE653E6951}" type="datetimeFigureOut">
              <a:rPr lang="en-CA" smtClean="0"/>
              <a:t>2020-08-04</a:t>
            </a:fld>
            <a:endParaRPr lang="en-CA" dirty="0"/>
          </a:p>
        </p:txBody>
      </p:sp>
      <p:sp>
        <p:nvSpPr>
          <p:cNvPr id="6" name="Footer Placeholder 5">
            <a:extLst>
              <a:ext uri="{FF2B5EF4-FFF2-40B4-BE49-F238E27FC236}">
                <a16:creationId xmlns:a16="http://schemas.microsoft.com/office/drawing/2014/main" id="{8D8B14C2-A1AB-4829-A444-9C3E7B52912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CC1EAD0-CF2B-4958-84AC-89B8F230610F}"/>
              </a:ext>
            </a:extLst>
          </p:cNvPr>
          <p:cNvSpPr>
            <a:spLocks noGrp="1"/>
          </p:cNvSpPr>
          <p:nvPr>
            <p:ph type="sldNum" sz="quarter" idx="12"/>
          </p:nvPr>
        </p:nvSpPr>
        <p:spPr/>
        <p:txBody>
          <a:bodyPr/>
          <a:lstStyle/>
          <a:p>
            <a:fld id="{57235553-CA9F-471F-86D9-8754937EEBC4}" type="slidenum">
              <a:rPr lang="en-CA" smtClean="0"/>
              <a:t>‹#›</a:t>
            </a:fld>
            <a:endParaRPr lang="en-CA" dirty="0"/>
          </a:p>
        </p:txBody>
      </p:sp>
    </p:spTree>
    <p:extLst>
      <p:ext uri="{BB962C8B-B14F-4D97-AF65-F5344CB8AC3E}">
        <p14:creationId xmlns:p14="http://schemas.microsoft.com/office/powerpoint/2010/main" val="116227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9574-D5AC-406A-B3A7-74697562376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4BFD941-CFD6-4738-8DF8-BF74B0EC8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7B20B5-2EC0-4D95-A3C1-A154F89073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47A9BD1-D379-4CA8-8324-C86DC2137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2BF24D-4D41-42D9-9633-5D6A5BE6B0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8102A9A-3D84-4C4C-AEE6-497936583555}"/>
              </a:ext>
            </a:extLst>
          </p:cNvPr>
          <p:cNvSpPr>
            <a:spLocks noGrp="1"/>
          </p:cNvSpPr>
          <p:nvPr>
            <p:ph type="dt" sz="half" idx="10"/>
          </p:nvPr>
        </p:nvSpPr>
        <p:spPr/>
        <p:txBody>
          <a:bodyPr/>
          <a:lstStyle/>
          <a:p>
            <a:fld id="{06C2F61C-DAE0-47DE-8EEC-EEFE653E6951}" type="datetimeFigureOut">
              <a:rPr lang="en-CA" smtClean="0"/>
              <a:t>2020-08-04</a:t>
            </a:fld>
            <a:endParaRPr lang="en-CA" dirty="0"/>
          </a:p>
        </p:txBody>
      </p:sp>
      <p:sp>
        <p:nvSpPr>
          <p:cNvPr id="8" name="Footer Placeholder 7">
            <a:extLst>
              <a:ext uri="{FF2B5EF4-FFF2-40B4-BE49-F238E27FC236}">
                <a16:creationId xmlns:a16="http://schemas.microsoft.com/office/drawing/2014/main" id="{5AB2FE96-2C84-4CE8-BE68-93DEE202A2BB}"/>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B8EE3ACC-6DF3-4CE4-8940-164CBF22C33B}"/>
              </a:ext>
            </a:extLst>
          </p:cNvPr>
          <p:cNvSpPr>
            <a:spLocks noGrp="1"/>
          </p:cNvSpPr>
          <p:nvPr>
            <p:ph type="sldNum" sz="quarter" idx="12"/>
          </p:nvPr>
        </p:nvSpPr>
        <p:spPr/>
        <p:txBody>
          <a:bodyPr/>
          <a:lstStyle/>
          <a:p>
            <a:fld id="{57235553-CA9F-471F-86D9-8754937EEBC4}" type="slidenum">
              <a:rPr lang="en-CA" smtClean="0"/>
              <a:t>‹#›</a:t>
            </a:fld>
            <a:endParaRPr lang="en-CA" dirty="0"/>
          </a:p>
        </p:txBody>
      </p:sp>
    </p:spTree>
    <p:extLst>
      <p:ext uri="{BB962C8B-B14F-4D97-AF65-F5344CB8AC3E}">
        <p14:creationId xmlns:p14="http://schemas.microsoft.com/office/powerpoint/2010/main" val="155264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3C1E-718F-4908-8E95-DCFBA88FB8C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A919622-F018-4FA6-8882-9D755BFEEE0A}"/>
              </a:ext>
            </a:extLst>
          </p:cNvPr>
          <p:cNvSpPr>
            <a:spLocks noGrp="1"/>
          </p:cNvSpPr>
          <p:nvPr>
            <p:ph type="dt" sz="half" idx="10"/>
          </p:nvPr>
        </p:nvSpPr>
        <p:spPr/>
        <p:txBody>
          <a:bodyPr/>
          <a:lstStyle/>
          <a:p>
            <a:fld id="{06C2F61C-DAE0-47DE-8EEC-EEFE653E6951}" type="datetimeFigureOut">
              <a:rPr lang="en-CA" smtClean="0"/>
              <a:t>2020-08-04</a:t>
            </a:fld>
            <a:endParaRPr lang="en-CA" dirty="0"/>
          </a:p>
        </p:txBody>
      </p:sp>
      <p:sp>
        <p:nvSpPr>
          <p:cNvPr id="4" name="Footer Placeholder 3">
            <a:extLst>
              <a:ext uri="{FF2B5EF4-FFF2-40B4-BE49-F238E27FC236}">
                <a16:creationId xmlns:a16="http://schemas.microsoft.com/office/drawing/2014/main" id="{F58F1748-DF78-4288-A315-5A9D043DDE67}"/>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877D105F-B523-4B01-80E1-FDBA4F551B27}"/>
              </a:ext>
            </a:extLst>
          </p:cNvPr>
          <p:cNvSpPr>
            <a:spLocks noGrp="1"/>
          </p:cNvSpPr>
          <p:nvPr>
            <p:ph type="sldNum" sz="quarter" idx="12"/>
          </p:nvPr>
        </p:nvSpPr>
        <p:spPr/>
        <p:txBody>
          <a:bodyPr/>
          <a:lstStyle/>
          <a:p>
            <a:fld id="{57235553-CA9F-471F-86D9-8754937EEBC4}" type="slidenum">
              <a:rPr lang="en-CA" smtClean="0"/>
              <a:t>‹#›</a:t>
            </a:fld>
            <a:endParaRPr lang="en-CA" dirty="0"/>
          </a:p>
        </p:txBody>
      </p:sp>
    </p:spTree>
    <p:extLst>
      <p:ext uri="{BB962C8B-B14F-4D97-AF65-F5344CB8AC3E}">
        <p14:creationId xmlns:p14="http://schemas.microsoft.com/office/powerpoint/2010/main" val="150276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2AE310-24DB-436B-98BB-781B370F766E}"/>
              </a:ext>
            </a:extLst>
          </p:cNvPr>
          <p:cNvSpPr>
            <a:spLocks noGrp="1"/>
          </p:cNvSpPr>
          <p:nvPr>
            <p:ph type="dt" sz="half" idx="10"/>
          </p:nvPr>
        </p:nvSpPr>
        <p:spPr/>
        <p:txBody>
          <a:bodyPr/>
          <a:lstStyle/>
          <a:p>
            <a:fld id="{06C2F61C-DAE0-47DE-8EEC-EEFE653E6951}" type="datetimeFigureOut">
              <a:rPr lang="en-CA" smtClean="0"/>
              <a:t>2020-08-04</a:t>
            </a:fld>
            <a:endParaRPr lang="en-CA" dirty="0"/>
          </a:p>
        </p:txBody>
      </p:sp>
      <p:sp>
        <p:nvSpPr>
          <p:cNvPr id="3" name="Footer Placeholder 2">
            <a:extLst>
              <a:ext uri="{FF2B5EF4-FFF2-40B4-BE49-F238E27FC236}">
                <a16:creationId xmlns:a16="http://schemas.microsoft.com/office/drawing/2014/main" id="{5E5C79D6-12DA-46F1-9240-D2171B29F9F4}"/>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42C99EBA-D350-42BE-9A1B-E0F97D399552}"/>
              </a:ext>
            </a:extLst>
          </p:cNvPr>
          <p:cNvSpPr>
            <a:spLocks noGrp="1"/>
          </p:cNvSpPr>
          <p:nvPr>
            <p:ph type="sldNum" sz="quarter" idx="12"/>
          </p:nvPr>
        </p:nvSpPr>
        <p:spPr/>
        <p:txBody>
          <a:bodyPr/>
          <a:lstStyle/>
          <a:p>
            <a:fld id="{57235553-CA9F-471F-86D9-8754937EEBC4}" type="slidenum">
              <a:rPr lang="en-CA" smtClean="0"/>
              <a:t>‹#›</a:t>
            </a:fld>
            <a:endParaRPr lang="en-CA" dirty="0"/>
          </a:p>
        </p:txBody>
      </p:sp>
    </p:spTree>
    <p:extLst>
      <p:ext uri="{BB962C8B-B14F-4D97-AF65-F5344CB8AC3E}">
        <p14:creationId xmlns:p14="http://schemas.microsoft.com/office/powerpoint/2010/main" val="304962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10A-E16B-4492-A598-ABF505549B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7B86904-6887-4A9E-B14E-94EB12423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54F6C3F-0221-4371-A236-9CC49E63C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61900D-9B15-4235-945A-4A9AF07F353D}"/>
              </a:ext>
            </a:extLst>
          </p:cNvPr>
          <p:cNvSpPr>
            <a:spLocks noGrp="1"/>
          </p:cNvSpPr>
          <p:nvPr>
            <p:ph type="dt" sz="half" idx="10"/>
          </p:nvPr>
        </p:nvSpPr>
        <p:spPr/>
        <p:txBody>
          <a:bodyPr/>
          <a:lstStyle/>
          <a:p>
            <a:fld id="{06C2F61C-DAE0-47DE-8EEC-EEFE653E6951}" type="datetimeFigureOut">
              <a:rPr lang="en-CA" smtClean="0"/>
              <a:t>2020-08-04</a:t>
            </a:fld>
            <a:endParaRPr lang="en-CA" dirty="0"/>
          </a:p>
        </p:txBody>
      </p:sp>
      <p:sp>
        <p:nvSpPr>
          <p:cNvPr id="6" name="Footer Placeholder 5">
            <a:extLst>
              <a:ext uri="{FF2B5EF4-FFF2-40B4-BE49-F238E27FC236}">
                <a16:creationId xmlns:a16="http://schemas.microsoft.com/office/drawing/2014/main" id="{9FC6330D-5601-447B-9F2B-BB5B2F57ACF4}"/>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6CE224D-BDBB-4807-ADCA-F9B513A8F42A}"/>
              </a:ext>
            </a:extLst>
          </p:cNvPr>
          <p:cNvSpPr>
            <a:spLocks noGrp="1"/>
          </p:cNvSpPr>
          <p:nvPr>
            <p:ph type="sldNum" sz="quarter" idx="12"/>
          </p:nvPr>
        </p:nvSpPr>
        <p:spPr/>
        <p:txBody>
          <a:bodyPr/>
          <a:lstStyle/>
          <a:p>
            <a:fld id="{57235553-CA9F-471F-86D9-8754937EEBC4}" type="slidenum">
              <a:rPr lang="en-CA" smtClean="0"/>
              <a:t>‹#›</a:t>
            </a:fld>
            <a:endParaRPr lang="en-CA" dirty="0"/>
          </a:p>
        </p:txBody>
      </p:sp>
    </p:spTree>
    <p:extLst>
      <p:ext uri="{BB962C8B-B14F-4D97-AF65-F5344CB8AC3E}">
        <p14:creationId xmlns:p14="http://schemas.microsoft.com/office/powerpoint/2010/main" val="260366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10DF-DC0F-4C93-9401-C8DD85689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1D80975-27D8-4966-B3A6-7A84EA6C3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8B821FA6-2B05-421F-880D-49286628B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6B80B-90AA-4E23-8E0A-6F5D0D81E8D9}"/>
              </a:ext>
            </a:extLst>
          </p:cNvPr>
          <p:cNvSpPr>
            <a:spLocks noGrp="1"/>
          </p:cNvSpPr>
          <p:nvPr>
            <p:ph type="dt" sz="half" idx="10"/>
          </p:nvPr>
        </p:nvSpPr>
        <p:spPr/>
        <p:txBody>
          <a:bodyPr/>
          <a:lstStyle/>
          <a:p>
            <a:fld id="{06C2F61C-DAE0-47DE-8EEC-EEFE653E6951}" type="datetimeFigureOut">
              <a:rPr lang="en-CA" smtClean="0"/>
              <a:t>2020-08-04</a:t>
            </a:fld>
            <a:endParaRPr lang="en-CA" dirty="0"/>
          </a:p>
        </p:txBody>
      </p:sp>
      <p:sp>
        <p:nvSpPr>
          <p:cNvPr id="6" name="Footer Placeholder 5">
            <a:extLst>
              <a:ext uri="{FF2B5EF4-FFF2-40B4-BE49-F238E27FC236}">
                <a16:creationId xmlns:a16="http://schemas.microsoft.com/office/drawing/2014/main" id="{DCD0DD4F-6F15-405A-9D06-0073738E8FEF}"/>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338B3AF-4581-44C9-85DE-48703AA59941}"/>
              </a:ext>
            </a:extLst>
          </p:cNvPr>
          <p:cNvSpPr>
            <a:spLocks noGrp="1"/>
          </p:cNvSpPr>
          <p:nvPr>
            <p:ph type="sldNum" sz="quarter" idx="12"/>
          </p:nvPr>
        </p:nvSpPr>
        <p:spPr/>
        <p:txBody>
          <a:bodyPr/>
          <a:lstStyle/>
          <a:p>
            <a:fld id="{57235553-CA9F-471F-86D9-8754937EEBC4}" type="slidenum">
              <a:rPr lang="en-CA" smtClean="0"/>
              <a:t>‹#›</a:t>
            </a:fld>
            <a:endParaRPr lang="en-CA" dirty="0"/>
          </a:p>
        </p:txBody>
      </p:sp>
    </p:spTree>
    <p:extLst>
      <p:ext uri="{BB962C8B-B14F-4D97-AF65-F5344CB8AC3E}">
        <p14:creationId xmlns:p14="http://schemas.microsoft.com/office/powerpoint/2010/main" val="9334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BBD0BC-79E9-4F06-8F46-669939029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E8FA88-C067-49F3-8286-4BAA1AC68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CFA0955-14EF-4648-8E02-0BCF1BEAB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2F61C-DAE0-47DE-8EEC-EEFE653E6951}" type="datetimeFigureOut">
              <a:rPr lang="en-CA" smtClean="0"/>
              <a:t>2020-08-04</a:t>
            </a:fld>
            <a:endParaRPr lang="en-CA" dirty="0"/>
          </a:p>
        </p:txBody>
      </p:sp>
      <p:sp>
        <p:nvSpPr>
          <p:cNvPr id="5" name="Footer Placeholder 4">
            <a:extLst>
              <a:ext uri="{FF2B5EF4-FFF2-40B4-BE49-F238E27FC236}">
                <a16:creationId xmlns:a16="http://schemas.microsoft.com/office/drawing/2014/main" id="{A4A52DBF-AEBB-4355-A623-9D9B0D86E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375E8B7B-136D-496F-8B73-7B6EF0690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35553-CA9F-471F-86D9-8754937EEBC4}" type="slidenum">
              <a:rPr lang="en-CA" smtClean="0"/>
              <a:t>‹#›</a:t>
            </a:fld>
            <a:endParaRPr lang="en-CA" dirty="0"/>
          </a:p>
        </p:txBody>
      </p:sp>
    </p:spTree>
    <p:extLst>
      <p:ext uri="{BB962C8B-B14F-4D97-AF65-F5344CB8AC3E}">
        <p14:creationId xmlns:p14="http://schemas.microsoft.com/office/powerpoint/2010/main" val="46196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3C62C3-35D2-6E45-939F-116830C10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7230"/>
            <a:ext cx="12192000" cy="7865230"/>
          </a:xfrm>
          <a:prstGeom prst="rect">
            <a:avLst/>
          </a:prstGeom>
          <a:ln>
            <a:noFill/>
          </a:ln>
        </p:spPr>
      </p:pic>
      <p:sp>
        <p:nvSpPr>
          <p:cNvPr id="10" name="Rectangle 9">
            <a:extLst>
              <a:ext uri="{FF2B5EF4-FFF2-40B4-BE49-F238E27FC236}">
                <a16:creationId xmlns:a16="http://schemas.microsoft.com/office/drawing/2014/main" id="{10199EB4-6D40-6043-9802-BE25054CBC0B}"/>
              </a:ext>
            </a:extLst>
          </p:cNvPr>
          <p:cNvSpPr/>
          <p:nvPr/>
        </p:nvSpPr>
        <p:spPr>
          <a:xfrm>
            <a:off x="0" y="5113669"/>
            <a:ext cx="12192000" cy="698408"/>
          </a:xfrm>
          <a:prstGeom prst="rect">
            <a:avLst/>
          </a:prstGeom>
          <a:solidFill>
            <a:srgbClr val="1D9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3211F39-C4E7-1745-A909-34D0F27AD5FD}"/>
              </a:ext>
            </a:extLst>
          </p:cNvPr>
          <p:cNvSpPr txBox="1"/>
          <p:nvPr/>
        </p:nvSpPr>
        <p:spPr>
          <a:xfrm>
            <a:off x="0" y="5159034"/>
            <a:ext cx="12192000" cy="707886"/>
          </a:xfrm>
          <a:prstGeom prst="rect">
            <a:avLst/>
          </a:prstGeom>
          <a:noFill/>
          <a:ln>
            <a:noFill/>
          </a:ln>
        </p:spPr>
        <p:txBody>
          <a:bodyPr wrap="square" rtlCol="0">
            <a:spAutoFit/>
          </a:bodyPr>
          <a:lstStyle/>
          <a:p>
            <a:pPr algn="ctr"/>
            <a:r>
              <a:rPr lang="en-US" sz="4000" b="1" spc="300" dirty="0">
                <a:solidFill>
                  <a:schemeClr val="bg1"/>
                </a:solidFill>
                <a:latin typeface="Avenir Next" panose="020B0503020202020204" pitchFamily="34" charset="0"/>
              </a:rPr>
              <a:t>BUILD SEAMLESS CHILD CARE</a:t>
            </a:r>
          </a:p>
        </p:txBody>
      </p:sp>
      <p:sp>
        <p:nvSpPr>
          <p:cNvPr id="11" name="Rectangle 10">
            <a:extLst>
              <a:ext uri="{FF2B5EF4-FFF2-40B4-BE49-F238E27FC236}">
                <a16:creationId xmlns:a16="http://schemas.microsoft.com/office/drawing/2014/main" id="{E48E5EC2-E166-B14D-B0B1-A1F136DE0930}"/>
              </a:ext>
            </a:extLst>
          </p:cNvPr>
          <p:cNvSpPr/>
          <p:nvPr/>
        </p:nvSpPr>
        <p:spPr>
          <a:xfrm>
            <a:off x="0" y="5812077"/>
            <a:ext cx="12192000" cy="1045923"/>
          </a:xfrm>
          <a:prstGeom prst="rect">
            <a:avLst/>
          </a:prstGeom>
          <a:solidFill>
            <a:srgbClr val="233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venir Next" panose="020B0503020202020204" pitchFamily="34" charset="0"/>
              </a:rPr>
              <a:t>IT’S TIME TO CREATE AFFORDABLE FULL-DAY EARLY LEARNING AND CARE </a:t>
            </a:r>
            <a:br>
              <a:rPr lang="en-CA" dirty="0">
                <a:latin typeface="Avenir Next" panose="020B0503020202020204" pitchFamily="34" charset="0"/>
              </a:rPr>
            </a:br>
            <a:r>
              <a:rPr lang="en-CA" dirty="0">
                <a:latin typeface="Avenir Next" panose="020B0503020202020204" pitchFamily="34" charset="0"/>
              </a:rPr>
              <a:t>IN B.C.’S PUBLIC SCHOOLS</a:t>
            </a:r>
          </a:p>
          <a:p>
            <a:pPr algn="ctr"/>
            <a:endParaRPr lang="en-US" dirty="0"/>
          </a:p>
        </p:txBody>
      </p:sp>
      <p:cxnSp>
        <p:nvCxnSpPr>
          <p:cNvPr id="17" name="Straight Connector 16">
            <a:extLst>
              <a:ext uri="{FF2B5EF4-FFF2-40B4-BE49-F238E27FC236}">
                <a16:creationId xmlns:a16="http://schemas.microsoft.com/office/drawing/2014/main" id="{B1D3C10B-8B89-694B-B01E-4390803FDBD1}"/>
              </a:ext>
            </a:extLst>
          </p:cNvPr>
          <p:cNvCxnSpPr/>
          <p:nvPr/>
        </p:nvCxnSpPr>
        <p:spPr>
          <a:xfrm>
            <a:off x="0" y="5812077"/>
            <a:ext cx="12192000" cy="0"/>
          </a:xfrm>
          <a:prstGeom prst="line">
            <a:avLst/>
          </a:prstGeom>
          <a:ln w="12700">
            <a:solidFill>
              <a:srgbClr val="F1BF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5901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AC992D-B2C0-5A46-80BE-8600299C9A4E}"/>
              </a:ext>
            </a:extLst>
          </p:cNvPr>
          <p:cNvSpPr/>
          <p:nvPr/>
        </p:nvSpPr>
        <p:spPr>
          <a:xfrm>
            <a:off x="0" y="-95693"/>
            <a:ext cx="12192000" cy="7070656"/>
          </a:xfrm>
          <a:prstGeom prst="rect">
            <a:avLst/>
          </a:prstGeom>
          <a:solidFill>
            <a:srgbClr val="23388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70C4F-5FF4-4AC2-AB27-BF6F992DED3E}"/>
              </a:ext>
            </a:extLst>
          </p:cNvPr>
          <p:cNvSpPr>
            <a:spLocks noGrp="1"/>
          </p:cNvSpPr>
          <p:nvPr>
            <p:ph type="title"/>
          </p:nvPr>
        </p:nvSpPr>
        <p:spPr>
          <a:xfrm>
            <a:off x="838200" y="490385"/>
            <a:ext cx="10515600" cy="1325563"/>
          </a:xfrm>
        </p:spPr>
        <p:txBody>
          <a:bodyPr>
            <a:normAutofit/>
          </a:bodyPr>
          <a:lstStyle/>
          <a:p>
            <a:pPr>
              <a:lnSpc>
                <a:spcPct val="100000"/>
              </a:lnSpc>
            </a:pPr>
            <a:r>
              <a:rPr lang="en-CA" sz="3600" b="1" dirty="0">
                <a:solidFill>
                  <a:srgbClr val="1D9196"/>
                </a:solidFill>
                <a:latin typeface="Avenir Next Demi Bold" panose="020B0503020202020204" pitchFamily="34" charset="0"/>
              </a:rPr>
              <a:t>Too many families lack child care services where and when they need it</a:t>
            </a:r>
          </a:p>
        </p:txBody>
      </p:sp>
      <p:sp>
        <p:nvSpPr>
          <p:cNvPr id="3" name="Content Placeholder 2">
            <a:extLst>
              <a:ext uri="{FF2B5EF4-FFF2-40B4-BE49-F238E27FC236}">
                <a16:creationId xmlns:a16="http://schemas.microsoft.com/office/drawing/2014/main" id="{4167EFAE-D331-4E89-B557-1C33D3476B3C}"/>
              </a:ext>
            </a:extLst>
          </p:cNvPr>
          <p:cNvSpPr>
            <a:spLocks noGrp="1"/>
          </p:cNvSpPr>
          <p:nvPr>
            <p:ph idx="1"/>
          </p:nvPr>
        </p:nvSpPr>
        <p:spPr>
          <a:xfrm>
            <a:off x="838200" y="1815948"/>
            <a:ext cx="10515600" cy="4361015"/>
          </a:xfrm>
        </p:spPr>
        <p:txBody>
          <a:bodyPr vert="horz" lIns="91440" tIns="45720" rIns="91440" bIns="45720" rtlCol="0" anchor="t">
            <a:noAutofit/>
          </a:bodyPr>
          <a:lstStyle/>
          <a:p>
            <a:pPr>
              <a:lnSpc>
                <a:spcPct val="100000"/>
              </a:lnSpc>
            </a:pPr>
            <a:r>
              <a:rPr lang="en-US" dirty="0">
                <a:solidFill>
                  <a:schemeClr val="bg2">
                    <a:lumMod val="10000"/>
                  </a:schemeClr>
                </a:solidFill>
                <a:latin typeface="Avenir Next Ultra Light" panose="020B0203020202020204" pitchFamily="34" charset="77"/>
              </a:rPr>
              <a:t>Market-based child care system does not work - inadequate supply of spaces and unfair distribution of services. </a:t>
            </a:r>
          </a:p>
          <a:p>
            <a:pPr>
              <a:lnSpc>
                <a:spcPct val="100000"/>
              </a:lnSpc>
            </a:pPr>
            <a:r>
              <a:rPr lang="en-US" dirty="0">
                <a:solidFill>
                  <a:schemeClr val="bg2">
                    <a:lumMod val="10000"/>
                  </a:schemeClr>
                </a:solidFill>
                <a:latin typeface="Avenir Next Ultra Light" panose="020B0203020202020204" pitchFamily="34" charset="77"/>
              </a:rPr>
              <a:t>Even with recent investments, B.C. has only enough space for 20 per cent of children. </a:t>
            </a:r>
          </a:p>
          <a:p>
            <a:pPr>
              <a:lnSpc>
                <a:spcPct val="100000"/>
              </a:lnSpc>
            </a:pPr>
            <a:r>
              <a:rPr lang="en-US" dirty="0">
                <a:solidFill>
                  <a:schemeClr val="bg2">
                    <a:lumMod val="10000"/>
                  </a:schemeClr>
                </a:solidFill>
                <a:latin typeface="Avenir Next Ultra Light" panose="020B0203020202020204" pitchFamily="34" charset="77"/>
              </a:rPr>
              <a:t>Quality child care remains out of reach for many families due to high fees and long waitlists.</a:t>
            </a:r>
            <a:endParaRPr lang="en-CA" dirty="0">
              <a:solidFill>
                <a:schemeClr val="bg2">
                  <a:lumMod val="10000"/>
                </a:schemeClr>
              </a:solidFill>
              <a:latin typeface="Avenir Next Ultra Light" panose="020B0203020202020204" pitchFamily="34" charset="77"/>
            </a:endParaRPr>
          </a:p>
          <a:p>
            <a:endParaRPr lang="en-CA" dirty="0">
              <a:solidFill>
                <a:schemeClr val="bg2">
                  <a:lumMod val="10000"/>
                </a:schemeClr>
              </a:solidFill>
              <a:latin typeface="Avenir Next Ultra Light" panose="020B0203020202020204" pitchFamily="34" charset="77"/>
            </a:endParaRPr>
          </a:p>
        </p:txBody>
      </p:sp>
    </p:spTree>
    <p:extLst>
      <p:ext uri="{BB962C8B-B14F-4D97-AF65-F5344CB8AC3E}">
        <p14:creationId xmlns:p14="http://schemas.microsoft.com/office/powerpoint/2010/main" val="16189635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77682E-54ED-6F4E-8530-8465B85219AF}"/>
              </a:ext>
            </a:extLst>
          </p:cNvPr>
          <p:cNvSpPr/>
          <p:nvPr/>
        </p:nvSpPr>
        <p:spPr>
          <a:xfrm>
            <a:off x="0" y="-95693"/>
            <a:ext cx="12192000" cy="7006857"/>
          </a:xfrm>
          <a:prstGeom prst="rect">
            <a:avLst/>
          </a:prstGeom>
          <a:solidFill>
            <a:srgbClr val="23388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70C4F-5FF4-4AC2-AB27-BF6F992DED3E}"/>
              </a:ext>
            </a:extLst>
          </p:cNvPr>
          <p:cNvSpPr>
            <a:spLocks noGrp="1"/>
          </p:cNvSpPr>
          <p:nvPr>
            <p:ph type="title"/>
          </p:nvPr>
        </p:nvSpPr>
        <p:spPr>
          <a:xfrm>
            <a:off x="838200" y="490385"/>
            <a:ext cx="10515600" cy="1325563"/>
          </a:xfrm>
        </p:spPr>
        <p:txBody>
          <a:bodyPr>
            <a:normAutofit/>
          </a:bodyPr>
          <a:lstStyle/>
          <a:p>
            <a:pPr>
              <a:lnSpc>
                <a:spcPct val="100000"/>
              </a:lnSpc>
            </a:pPr>
            <a:r>
              <a:rPr lang="en-CA" sz="3600" b="1" dirty="0">
                <a:solidFill>
                  <a:srgbClr val="1D9196"/>
                </a:solidFill>
                <a:latin typeface="Avenir Next Demi Bold" panose="020B0503020202020204" pitchFamily="34" charset="0"/>
              </a:rPr>
              <a:t>Integration into the school system is a better model for kids and families</a:t>
            </a:r>
          </a:p>
        </p:txBody>
      </p:sp>
      <p:sp>
        <p:nvSpPr>
          <p:cNvPr id="3" name="Content Placeholder 2">
            <a:extLst>
              <a:ext uri="{FF2B5EF4-FFF2-40B4-BE49-F238E27FC236}">
                <a16:creationId xmlns:a16="http://schemas.microsoft.com/office/drawing/2014/main" id="{4167EFAE-D331-4E89-B557-1C33D3476B3C}"/>
              </a:ext>
            </a:extLst>
          </p:cNvPr>
          <p:cNvSpPr>
            <a:spLocks noGrp="1"/>
          </p:cNvSpPr>
          <p:nvPr>
            <p:ph idx="1"/>
          </p:nvPr>
        </p:nvSpPr>
        <p:spPr>
          <a:xfrm>
            <a:off x="838200" y="1815948"/>
            <a:ext cx="10515600" cy="4361015"/>
          </a:xfrm>
        </p:spPr>
        <p:txBody>
          <a:bodyPr vert="horz" lIns="91440" tIns="45720" rIns="91440" bIns="45720" rtlCol="0" anchor="t">
            <a:noAutofit/>
          </a:bodyPr>
          <a:lstStyle/>
          <a:p>
            <a:pPr>
              <a:lnSpc>
                <a:spcPct val="100000"/>
              </a:lnSpc>
            </a:pPr>
            <a:r>
              <a:rPr lang="en-US" sz="2400" dirty="0">
                <a:latin typeface="Avenir Next Ultra Light" panose="020B0203020202020204" pitchFamily="34" charset="77"/>
              </a:rPr>
              <a:t>The seamless day model integrates early learning and child care with the school day.</a:t>
            </a:r>
            <a:endParaRPr lang="en-CA" sz="2400" dirty="0">
              <a:latin typeface="Avenir Next Ultra Light" panose="020B0203020202020204" pitchFamily="34" charset="77"/>
            </a:endParaRPr>
          </a:p>
          <a:p>
            <a:pPr>
              <a:lnSpc>
                <a:spcPct val="100000"/>
              </a:lnSpc>
            </a:pPr>
            <a:r>
              <a:rPr lang="en-US" sz="2400" dirty="0">
                <a:latin typeface="Avenir Next Ultra Light" panose="020B0203020202020204" pitchFamily="34" charset="77"/>
              </a:rPr>
              <a:t>Thousands of potential cost-effective spaces for before- and after-school care exist in every region of B.C. </a:t>
            </a:r>
          </a:p>
          <a:p>
            <a:pPr>
              <a:lnSpc>
                <a:spcPct val="100000"/>
              </a:lnSpc>
            </a:pPr>
            <a:r>
              <a:rPr lang="en-US" sz="2400" dirty="0">
                <a:latin typeface="Avenir Next Ultra Light" panose="020B0203020202020204" pitchFamily="34" charset="77"/>
              </a:rPr>
              <a:t>This would increase available child care, while delivering a very high quality, value-added system of early childhood education. </a:t>
            </a:r>
          </a:p>
          <a:p>
            <a:pPr>
              <a:lnSpc>
                <a:spcPct val="100000"/>
              </a:lnSpc>
            </a:pPr>
            <a:r>
              <a:rPr lang="en-US" sz="2400" dirty="0">
                <a:latin typeface="Avenir Next Ultra Light" panose="020B0203020202020204" pitchFamily="34" charset="77"/>
              </a:rPr>
              <a:t>Recent changes to the School Act meant that school districts can begin implementing this model.</a:t>
            </a:r>
            <a:endParaRPr lang="en-CA" sz="2400" dirty="0">
              <a:latin typeface="Avenir Next Ultra Light" panose="020B0203020202020204" pitchFamily="34" charset="77"/>
            </a:endParaRPr>
          </a:p>
        </p:txBody>
      </p:sp>
    </p:spTree>
    <p:extLst>
      <p:ext uri="{BB962C8B-B14F-4D97-AF65-F5344CB8AC3E}">
        <p14:creationId xmlns:p14="http://schemas.microsoft.com/office/powerpoint/2010/main" val="18675481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3FCD70-69DF-0A41-826F-C982668E03BF}"/>
              </a:ext>
            </a:extLst>
          </p:cNvPr>
          <p:cNvSpPr/>
          <p:nvPr/>
        </p:nvSpPr>
        <p:spPr>
          <a:xfrm>
            <a:off x="0" y="-127591"/>
            <a:ext cx="12192000" cy="7113187"/>
          </a:xfrm>
          <a:prstGeom prst="rect">
            <a:avLst/>
          </a:prstGeom>
          <a:solidFill>
            <a:srgbClr val="23388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70C4F-5FF4-4AC2-AB27-BF6F992DED3E}"/>
              </a:ext>
            </a:extLst>
          </p:cNvPr>
          <p:cNvSpPr>
            <a:spLocks noGrp="1"/>
          </p:cNvSpPr>
          <p:nvPr>
            <p:ph type="title"/>
          </p:nvPr>
        </p:nvSpPr>
        <p:spPr>
          <a:xfrm>
            <a:off x="838200" y="490385"/>
            <a:ext cx="10515600" cy="1325563"/>
          </a:xfrm>
        </p:spPr>
        <p:txBody>
          <a:bodyPr>
            <a:normAutofit/>
          </a:bodyPr>
          <a:lstStyle/>
          <a:p>
            <a:pPr>
              <a:lnSpc>
                <a:spcPct val="100000"/>
              </a:lnSpc>
            </a:pPr>
            <a:r>
              <a:rPr lang="en-CA" sz="3600" b="1" dirty="0">
                <a:solidFill>
                  <a:srgbClr val="1D9196"/>
                </a:solidFill>
                <a:latin typeface="Avenir Next Demi Bold" panose="020B0503020202020204" pitchFamily="34" charset="0"/>
              </a:rPr>
              <a:t>Benefits of the Seamless Day</a:t>
            </a:r>
          </a:p>
        </p:txBody>
      </p:sp>
      <p:sp>
        <p:nvSpPr>
          <p:cNvPr id="3" name="Content Placeholder 2">
            <a:extLst>
              <a:ext uri="{FF2B5EF4-FFF2-40B4-BE49-F238E27FC236}">
                <a16:creationId xmlns:a16="http://schemas.microsoft.com/office/drawing/2014/main" id="{4167EFAE-D331-4E89-B557-1C33D3476B3C}"/>
              </a:ext>
            </a:extLst>
          </p:cNvPr>
          <p:cNvSpPr>
            <a:spLocks noGrp="1"/>
          </p:cNvSpPr>
          <p:nvPr>
            <p:ph idx="1"/>
          </p:nvPr>
        </p:nvSpPr>
        <p:spPr>
          <a:xfrm>
            <a:off x="838200" y="1815948"/>
            <a:ext cx="10515600" cy="4361015"/>
          </a:xfrm>
        </p:spPr>
        <p:txBody>
          <a:bodyPr vert="horz" lIns="91440" tIns="45720" rIns="91440" bIns="45720" rtlCol="0" anchor="t">
            <a:noAutofit/>
          </a:bodyPr>
          <a:lstStyle/>
          <a:p>
            <a:pPr>
              <a:lnSpc>
                <a:spcPct val="100000"/>
              </a:lnSpc>
            </a:pPr>
            <a:r>
              <a:rPr lang="en-US" sz="2400" dirty="0">
                <a:latin typeface="Avenir Next Ultra Light" panose="020B0203020202020204" pitchFamily="34" charset="77"/>
              </a:rPr>
              <a:t>Improved accessibility and fewer transitions for kids.</a:t>
            </a:r>
            <a:endParaRPr lang="en-CA" sz="2400" dirty="0">
              <a:latin typeface="Avenir Next Ultra Light" panose="020B0203020202020204" pitchFamily="34" charset="77"/>
            </a:endParaRPr>
          </a:p>
          <a:p>
            <a:pPr>
              <a:lnSpc>
                <a:spcPct val="100000"/>
              </a:lnSpc>
            </a:pPr>
            <a:r>
              <a:rPr lang="en-US" sz="2400" dirty="0">
                <a:latin typeface="Avenir Next Ultra Light" panose="020B0203020202020204" pitchFamily="34" charset="77"/>
              </a:rPr>
              <a:t>Enhanced and informed care that is education-focused.</a:t>
            </a:r>
            <a:endParaRPr lang="en-CA" sz="2400" dirty="0">
              <a:latin typeface="Avenir Next Ultra Light" panose="020B0203020202020204" pitchFamily="34" charset="77"/>
            </a:endParaRPr>
          </a:p>
          <a:p>
            <a:pPr>
              <a:lnSpc>
                <a:spcPct val="100000"/>
              </a:lnSpc>
            </a:pPr>
            <a:r>
              <a:rPr lang="en-US" sz="2400" dirty="0">
                <a:latin typeface="Avenir Next Ultra Light" panose="020B0203020202020204" pitchFamily="34" charset="77"/>
              </a:rPr>
              <a:t>Coordination of care and learning between before- and after-school and school day programming.</a:t>
            </a:r>
          </a:p>
          <a:p>
            <a:pPr>
              <a:lnSpc>
                <a:spcPct val="100000"/>
              </a:lnSpc>
            </a:pPr>
            <a:r>
              <a:rPr lang="en-US" sz="2400" dirty="0">
                <a:latin typeface="Avenir Next Ultra Light" panose="020B0203020202020204" pitchFamily="34" charset="77"/>
              </a:rPr>
              <a:t>More secure and reliable child care options in every community.</a:t>
            </a:r>
            <a:endParaRPr lang="en-CA" sz="2400" dirty="0">
              <a:latin typeface="Avenir Next Ultra Light" panose="020B0203020202020204" pitchFamily="34" charset="77"/>
            </a:endParaRPr>
          </a:p>
          <a:p>
            <a:pPr>
              <a:lnSpc>
                <a:spcPct val="100000"/>
              </a:lnSpc>
            </a:pPr>
            <a:r>
              <a:rPr lang="en-US" sz="2400" dirty="0">
                <a:latin typeface="Avenir Next Ultra Light" panose="020B0203020202020204" pitchFamily="34" charset="77"/>
              </a:rPr>
              <a:t>New opportunities to recruit and retain high-quality education assistants and early childhood educators.</a:t>
            </a:r>
            <a:endParaRPr lang="en-CA" sz="2400" dirty="0">
              <a:latin typeface="Avenir Next Ultra Light" panose="020B0203020202020204" pitchFamily="34" charset="77"/>
            </a:endParaRPr>
          </a:p>
          <a:p>
            <a:pPr>
              <a:lnSpc>
                <a:spcPct val="100000"/>
              </a:lnSpc>
            </a:pPr>
            <a:r>
              <a:rPr lang="en-US" sz="2400" dirty="0">
                <a:latin typeface="Avenir Next Ultra Light" panose="020B0203020202020204" pitchFamily="34" charset="77"/>
              </a:rPr>
              <a:t>More effective delivery of cost-effective, high-quality child care spaces.</a:t>
            </a:r>
          </a:p>
          <a:p>
            <a:pPr>
              <a:lnSpc>
                <a:spcPct val="100000"/>
              </a:lnSpc>
            </a:pPr>
            <a:r>
              <a:rPr lang="en-US" sz="2400" dirty="0">
                <a:latin typeface="Avenir Next Ultra Light" panose="020B0203020202020204" pitchFamily="34" charset="77"/>
              </a:rPr>
              <a:t>Increased investment in the public school system.</a:t>
            </a:r>
            <a:endParaRPr lang="en-CA" sz="2400" dirty="0">
              <a:latin typeface="Avenir Next Ultra Light" panose="020B0203020202020204" pitchFamily="34" charset="77"/>
            </a:endParaRPr>
          </a:p>
          <a:p>
            <a:pPr>
              <a:lnSpc>
                <a:spcPct val="100000"/>
              </a:lnSpc>
            </a:pPr>
            <a:endParaRPr lang="en-CA" dirty="0">
              <a:latin typeface="Avenir Next Ultra Light" panose="020B0203020202020204" pitchFamily="34" charset="77"/>
            </a:endParaRPr>
          </a:p>
        </p:txBody>
      </p:sp>
    </p:spTree>
    <p:extLst>
      <p:ext uri="{BB962C8B-B14F-4D97-AF65-F5344CB8AC3E}">
        <p14:creationId xmlns:p14="http://schemas.microsoft.com/office/powerpoint/2010/main" val="1909134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82E2A7-5123-FA46-AC6A-B16B9D70362F}"/>
              </a:ext>
            </a:extLst>
          </p:cNvPr>
          <p:cNvSpPr/>
          <p:nvPr/>
        </p:nvSpPr>
        <p:spPr>
          <a:xfrm>
            <a:off x="0" y="-127590"/>
            <a:ext cx="12192000" cy="7006856"/>
          </a:xfrm>
          <a:prstGeom prst="rect">
            <a:avLst/>
          </a:prstGeom>
          <a:solidFill>
            <a:srgbClr val="23388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70C4F-5FF4-4AC2-AB27-BF6F992DED3E}"/>
              </a:ext>
            </a:extLst>
          </p:cNvPr>
          <p:cNvSpPr>
            <a:spLocks noGrp="1"/>
          </p:cNvSpPr>
          <p:nvPr>
            <p:ph type="title"/>
          </p:nvPr>
        </p:nvSpPr>
        <p:spPr>
          <a:xfrm>
            <a:off x="838200" y="490385"/>
            <a:ext cx="10515600" cy="1325563"/>
          </a:xfrm>
        </p:spPr>
        <p:txBody>
          <a:bodyPr>
            <a:normAutofit/>
          </a:bodyPr>
          <a:lstStyle/>
          <a:p>
            <a:pPr>
              <a:lnSpc>
                <a:spcPct val="100000"/>
              </a:lnSpc>
            </a:pPr>
            <a:r>
              <a:rPr lang="en-CA" sz="3600" b="1" dirty="0">
                <a:solidFill>
                  <a:srgbClr val="1D9196"/>
                </a:solidFill>
                <a:latin typeface="Avenir Next Demi Bold" panose="020B0503020202020204" pitchFamily="34" charset="0"/>
              </a:rPr>
              <a:t>Structure of the Seamless Day</a:t>
            </a:r>
          </a:p>
        </p:txBody>
      </p:sp>
      <p:sp>
        <p:nvSpPr>
          <p:cNvPr id="3" name="Content Placeholder 2">
            <a:extLst>
              <a:ext uri="{FF2B5EF4-FFF2-40B4-BE49-F238E27FC236}">
                <a16:creationId xmlns:a16="http://schemas.microsoft.com/office/drawing/2014/main" id="{4167EFAE-D331-4E89-B557-1C33D3476B3C}"/>
              </a:ext>
            </a:extLst>
          </p:cNvPr>
          <p:cNvSpPr>
            <a:spLocks noGrp="1"/>
          </p:cNvSpPr>
          <p:nvPr>
            <p:ph idx="1"/>
          </p:nvPr>
        </p:nvSpPr>
        <p:spPr>
          <a:xfrm>
            <a:off x="838200" y="1815948"/>
            <a:ext cx="10515600" cy="4361015"/>
          </a:xfrm>
        </p:spPr>
        <p:txBody>
          <a:bodyPr vert="horz" lIns="91440" tIns="45720" rIns="91440" bIns="45720" rtlCol="0" anchor="t">
            <a:noAutofit/>
          </a:bodyPr>
          <a:lstStyle/>
          <a:p>
            <a:pPr>
              <a:lnSpc>
                <a:spcPct val="100000"/>
              </a:lnSpc>
            </a:pPr>
            <a:r>
              <a:rPr lang="en-US" sz="2400" dirty="0">
                <a:latin typeface="Avenir Next Ultra Light" panose="020B0203020202020204" pitchFamily="34" charset="77"/>
              </a:rPr>
              <a:t>Children arrive at their local public school for before-school care.</a:t>
            </a:r>
          </a:p>
          <a:p>
            <a:pPr>
              <a:lnSpc>
                <a:spcPct val="100000"/>
              </a:lnSpc>
            </a:pPr>
            <a:r>
              <a:rPr lang="en-US" sz="2400" dirty="0">
                <a:latin typeface="Avenir Next Ultra Light" panose="020B0203020202020204" pitchFamily="34" charset="77"/>
              </a:rPr>
              <a:t>The classroom teacher joins the ECE and students for the school day.</a:t>
            </a:r>
          </a:p>
          <a:p>
            <a:pPr>
              <a:lnSpc>
                <a:spcPct val="100000"/>
              </a:lnSpc>
            </a:pPr>
            <a:r>
              <a:rPr lang="en-US" sz="2400" dirty="0">
                <a:latin typeface="Avenir Next Ultra Light" panose="020B0203020202020204" pitchFamily="34" charset="77"/>
              </a:rPr>
              <a:t>The ECE remains in the classroom, providing care and educational leadership in partnership with the teacher.</a:t>
            </a:r>
            <a:endParaRPr lang="en-CA" sz="2400" dirty="0">
              <a:latin typeface="Avenir Next Ultra Light" panose="020B0203020202020204" pitchFamily="34" charset="77"/>
            </a:endParaRPr>
          </a:p>
          <a:p>
            <a:pPr>
              <a:lnSpc>
                <a:spcPct val="100000"/>
              </a:lnSpc>
            </a:pPr>
            <a:r>
              <a:rPr lang="en-US" sz="2400" dirty="0">
                <a:latin typeface="Avenir Next Ultra Light" panose="020B0203020202020204" pitchFamily="34" charset="77"/>
              </a:rPr>
              <a:t>A second ECE joins the class just before lunch, allowing for overlap and preparation time.</a:t>
            </a:r>
          </a:p>
          <a:p>
            <a:pPr>
              <a:lnSpc>
                <a:spcPct val="100000"/>
              </a:lnSpc>
            </a:pPr>
            <a:r>
              <a:rPr lang="en-US" sz="2400" dirty="0">
                <a:latin typeface="Avenir Next Ultra Light" panose="020B0203020202020204" pitchFamily="34" charset="77"/>
              </a:rPr>
              <a:t>The morning ECE concludes their day during the lunch break. </a:t>
            </a:r>
          </a:p>
          <a:p>
            <a:pPr>
              <a:lnSpc>
                <a:spcPct val="100000"/>
              </a:lnSpc>
            </a:pPr>
            <a:r>
              <a:rPr lang="en-US" sz="2400" dirty="0">
                <a:latin typeface="Avenir Next Ultra Light" panose="020B0203020202020204" pitchFamily="34" charset="77"/>
              </a:rPr>
              <a:t>The second ECE stays with the students and delivers the after-school care program.</a:t>
            </a:r>
            <a:endParaRPr lang="en-CA" sz="2400" dirty="0">
              <a:latin typeface="Avenir Next Ultra Light" panose="020B0203020202020204" pitchFamily="34" charset="77"/>
            </a:endParaRPr>
          </a:p>
          <a:p>
            <a:pPr>
              <a:lnSpc>
                <a:spcPct val="100000"/>
              </a:lnSpc>
            </a:pPr>
            <a:endParaRPr lang="en-CA" dirty="0">
              <a:latin typeface="Avenir Next Ultra Light" panose="020B0203020202020204" pitchFamily="34" charset="77"/>
            </a:endParaRPr>
          </a:p>
        </p:txBody>
      </p:sp>
    </p:spTree>
    <p:extLst>
      <p:ext uri="{BB962C8B-B14F-4D97-AF65-F5344CB8AC3E}">
        <p14:creationId xmlns:p14="http://schemas.microsoft.com/office/powerpoint/2010/main" val="1756255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46C28-9DDE-F049-8B72-701A8F654724}"/>
              </a:ext>
            </a:extLst>
          </p:cNvPr>
          <p:cNvSpPr/>
          <p:nvPr/>
        </p:nvSpPr>
        <p:spPr>
          <a:xfrm>
            <a:off x="0" y="-148856"/>
            <a:ext cx="12192000" cy="7006856"/>
          </a:xfrm>
          <a:prstGeom prst="rect">
            <a:avLst/>
          </a:prstGeom>
          <a:solidFill>
            <a:srgbClr val="23388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70C4F-5FF4-4AC2-AB27-BF6F992DED3E}"/>
              </a:ext>
            </a:extLst>
          </p:cNvPr>
          <p:cNvSpPr>
            <a:spLocks noGrp="1"/>
          </p:cNvSpPr>
          <p:nvPr>
            <p:ph type="title"/>
          </p:nvPr>
        </p:nvSpPr>
        <p:spPr>
          <a:xfrm>
            <a:off x="838200" y="490385"/>
            <a:ext cx="10515600" cy="1325563"/>
          </a:xfrm>
        </p:spPr>
        <p:txBody>
          <a:bodyPr>
            <a:normAutofit/>
          </a:bodyPr>
          <a:lstStyle/>
          <a:p>
            <a:pPr>
              <a:lnSpc>
                <a:spcPct val="100000"/>
              </a:lnSpc>
            </a:pPr>
            <a:r>
              <a:rPr lang="en-CA" sz="3600" b="1" dirty="0">
                <a:solidFill>
                  <a:srgbClr val="1D9196"/>
                </a:solidFill>
                <a:latin typeface="Avenir Next Demi Bold" panose="020B0503020202020204" pitchFamily="34" charset="0"/>
              </a:rPr>
              <a:t>Examples of the Seamless Day</a:t>
            </a:r>
          </a:p>
        </p:txBody>
      </p:sp>
      <p:sp>
        <p:nvSpPr>
          <p:cNvPr id="3" name="Content Placeholder 2">
            <a:extLst>
              <a:ext uri="{FF2B5EF4-FFF2-40B4-BE49-F238E27FC236}">
                <a16:creationId xmlns:a16="http://schemas.microsoft.com/office/drawing/2014/main" id="{4167EFAE-D331-4E89-B557-1C33D3476B3C}"/>
              </a:ext>
            </a:extLst>
          </p:cNvPr>
          <p:cNvSpPr>
            <a:spLocks noGrp="1"/>
          </p:cNvSpPr>
          <p:nvPr>
            <p:ph idx="1"/>
          </p:nvPr>
        </p:nvSpPr>
        <p:spPr>
          <a:xfrm>
            <a:off x="838200" y="1815948"/>
            <a:ext cx="10515600" cy="4361015"/>
          </a:xfrm>
        </p:spPr>
        <p:txBody>
          <a:bodyPr vert="horz" lIns="91440" tIns="45720" rIns="91440" bIns="45720" rtlCol="0" anchor="t">
            <a:noAutofit/>
          </a:bodyPr>
          <a:lstStyle/>
          <a:p>
            <a:pPr>
              <a:lnSpc>
                <a:spcPct val="100000"/>
              </a:lnSpc>
            </a:pPr>
            <a:r>
              <a:rPr lang="en-US" sz="2400" dirty="0">
                <a:latin typeface="Avenir Next Ultra Light" panose="020B0203020202020204" pitchFamily="34" charset="77"/>
              </a:rPr>
              <a:t>Norway is a world leader in early learning and care, and schools are required to provide before- and after-school care as part of a universal system.</a:t>
            </a:r>
          </a:p>
          <a:p>
            <a:pPr>
              <a:lnSpc>
                <a:spcPct val="100000"/>
              </a:lnSpc>
            </a:pPr>
            <a:r>
              <a:rPr lang="en-US" sz="2400" dirty="0">
                <a:latin typeface="Avenir Next Ultra Light" panose="020B0203020202020204" pitchFamily="34" charset="77"/>
              </a:rPr>
              <a:t>The use of the model is increasing in Canada, and a great example is the widespread use of the seamless day in Waterloo (Ontario) school system.</a:t>
            </a:r>
          </a:p>
          <a:p>
            <a:pPr>
              <a:lnSpc>
                <a:spcPct val="100000"/>
              </a:lnSpc>
            </a:pPr>
            <a:r>
              <a:rPr lang="en-CA" sz="2400" dirty="0">
                <a:latin typeface="Avenir Next Ultra Light" panose="020B0203020202020204" pitchFamily="34" charset="77"/>
              </a:rPr>
              <a:t>Pilot project began in School District 53 in 2019, and early results show it surpasses expectations.</a:t>
            </a:r>
          </a:p>
          <a:p>
            <a:pPr>
              <a:lnSpc>
                <a:spcPct val="100000"/>
              </a:lnSpc>
            </a:pPr>
            <a:r>
              <a:rPr lang="en-CA" sz="2400" dirty="0">
                <a:latin typeface="Avenir Next Ultra Light" panose="020B0203020202020204" pitchFamily="34" charset="77"/>
              </a:rPr>
              <a:t>The research and global examples are very positive and the argument for this model is incredibly strong.</a:t>
            </a:r>
          </a:p>
          <a:p>
            <a:pPr>
              <a:lnSpc>
                <a:spcPct val="100000"/>
              </a:lnSpc>
            </a:pPr>
            <a:endParaRPr lang="en-CA" dirty="0">
              <a:latin typeface="Avenir Next Ultra Light" panose="020B0203020202020204" pitchFamily="34" charset="77"/>
            </a:endParaRPr>
          </a:p>
        </p:txBody>
      </p:sp>
    </p:spTree>
    <p:extLst>
      <p:ext uri="{BB962C8B-B14F-4D97-AF65-F5344CB8AC3E}">
        <p14:creationId xmlns:p14="http://schemas.microsoft.com/office/powerpoint/2010/main" val="33746555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A7992-D7B3-F244-AB98-774F55550E47}"/>
              </a:ext>
            </a:extLst>
          </p:cNvPr>
          <p:cNvSpPr/>
          <p:nvPr/>
        </p:nvSpPr>
        <p:spPr>
          <a:xfrm>
            <a:off x="0" y="-116958"/>
            <a:ext cx="12192000" cy="6974958"/>
          </a:xfrm>
          <a:prstGeom prst="rect">
            <a:avLst/>
          </a:prstGeom>
          <a:solidFill>
            <a:srgbClr val="1D9196">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70C4F-5FF4-4AC2-AB27-BF6F992DED3E}"/>
              </a:ext>
            </a:extLst>
          </p:cNvPr>
          <p:cNvSpPr>
            <a:spLocks noGrp="1"/>
          </p:cNvSpPr>
          <p:nvPr>
            <p:ph type="title"/>
          </p:nvPr>
        </p:nvSpPr>
        <p:spPr>
          <a:xfrm>
            <a:off x="838200" y="490385"/>
            <a:ext cx="10515600" cy="1325563"/>
          </a:xfrm>
        </p:spPr>
        <p:txBody>
          <a:bodyPr>
            <a:normAutofit/>
          </a:bodyPr>
          <a:lstStyle/>
          <a:p>
            <a:pPr>
              <a:lnSpc>
                <a:spcPct val="100000"/>
              </a:lnSpc>
            </a:pPr>
            <a:r>
              <a:rPr lang="en-CA" sz="3600" b="1" spc="300" dirty="0">
                <a:solidFill>
                  <a:srgbClr val="233881"/>
                </a:solidFill>
                <a:latin typeface="Avenir Next" panose="020B0503020202020204" pitchFamily="34" charset="0"/>
              </a:rPr>
              <a:t>NEXT STEPS</a:t>
            </a:r>
          </a:p>
        </p:txBody>
      </p:sp>
      <p:sp>
        <p:nvSpPr>
          <p:cNvPr id="3" name="Content Placeholder 2">
            <a:extLst>
              <a:ext uri="{FF2B5EF4-FFF2-40B4-BE49-F238E27FC236}">
                <a16:creationId xmlns:a16="http://schemas.microsoft.com/office/drawing/2014/main" id="{4167EFAE-D331-4E89-B557-1C33D3476B3C}"/>
              </a:ext>
            </a:extLst>
          </p:cNvPr>
          <p:cNvSpPr>
            <a:spLocks noGrp="1"/>
          </p:cNvSpPr>
          <p:nvPr>
            <p:ph idx="1"/>
          </p:nvPr>
        </p:nvSpPr>
        <p:spPr>
          <a:xfrm>
            <a:off x="838200" y="1815948"/>
            <a:ext cx="10515600" cy="4361015"/>
          </a:xfrm>
        </p:spPr>
        <p:txBody>
          <a:bodyPr vert="horz" lIns="91440" tIns="45720" rIns="91440" bIns="45720" rtlCol="0" anchor="t">
            <a:noAutofit/>
          </a:bodyPr>
          <a:lstStyle/>
          <a:p>
            <a:pPr>
              <a:lnSpc>
                <a:spcPct val="100000"/>
              </a:lnSpc>
            </a:pPr>
            <a:r>
              <a:rPr lang="en-US" sz="2400" dirty="0">
                <a:latin typeface="Avenir Next Ultra Light" panose="020B0203020202020204" pitchFamily="34" charset="77"/>
              </a:rPr>
              <a:t>Provision of the research document to school boards via a bulk email to trustees – the Ministry has already provided to some districts.</a:t>
            </a:r>
          </a:p>
          <a:p>
            <a:pPr>
              <a:lnSpc>
                <a:spcPct val="100000"/>
              </a:lnSpc>
            </a:pPr>
            <a:r>
              <a:rPr lang="en-US" sz="2400" dirty="0">
                <a:latin typeface="Avenir Next Ultra Light" panose="020B0203020202020204" pitchFamily="34" charset="77"/>
              </a:rPr>
              <a:t>Meetings with provincial organizations: BCSTA, BCCPAC, BCSSA, BCPVPA &amp; BCASBO.</a:t>
            </a:r>
          </a:p>
          <a:p>
            <a:pPr>
              <a:lnSpc>
                <a:spcPct val="100000"/>
              </a:lnSpc>
            </a:pPr>
            <a:r>
              <a:rPr lang="en-CA" sz="2400" dirty="0">
                <a:latin typeface="Avenir Next Ultra Light" panose="020B0203020202020204" pitchFamily="34" charset="77"/>
              </a:rPr>
              <a:t>Launch of a digital engagement campaign to generate and display public (parent) support through letters to local trustees – </a:t>
            </a:r>
            <a:r>
              <a:rPr lang="en-CA" sz="2400" dirty="0">
                <a:solidFill>
                  <a:srgbClr val="1D9196"/>
                </a:solidFill>
                <a:latin typeface="Avenir Next" panose="020B0503020202020204" pitchFamily="34" charset="0"/>
              </a:rPr>
              <a:t>www.BuildSeamlessChildCare.ca</a:t>
            </a:r>
          </a:p>
          <a:p>
            <a:pPr>
              <a:lnSpc>
                <a:spcPct val="100000"/>
              </a:lnSpc>
            </a:pPr>
            <a:r>
              <a:rPr lang="en-CA" sz="2400" dirty="0">
                <a:latin typeface="Avenir Next Ultra Light" panose="020B0203020202020204" pitchFamily="34" charset="77"/>
              </a:rPr>
              <a:t>Supporting all locals in pursing the creation of seamless child care in schools, with a specific focus on fourteen districts where the opportunities seem greatest. </a:t>
            </a:r>
          </a:p>
          <a:p>
            <a:pPr>
              <a:lnSpc>
                <a:spcPct val="100000"/>
              </a:lnSpc>
            </a:pPr>
            <a:endParaRPr lang="en-CA" dirty="0">
              <a:latin typeface="Avenir Next Ultra Light" panose="020B0203020202020204" pitchFamily="34" charset="77"/>
            </a:endParaRPr>
          </a:p>
        </p:txBody>
      </p:sp>
    </p:spTree>
    <p:extLst>
      <p:ext uri="{BB962C8B-B14F-4D97-AF65-F5344CB8AC3E}">
        <p14:creationId xmlns:p14="http://schemas.microsoft.com/office/powerpoint/2010/main" val="515975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6EC7A-40D0-5C43-932B-AA6B16D4574C}"/>
              </a:ext>
            </a:extLst>
          </p:cNvPr>
          <p:cNvSpPr txBox="1"/>
          <p:nvPr/>
        </p:nvSpPr>
        <p:spPr>
          <a:xfrm>
            <a:off x="1" y="2664962"/>
            <a:ext cx="12191999" cy="1200329"/>
          </a:xfrm>
          <a:prstGeom prst="rect">
            <a:avLst/>
          </a:prstGeom>
          <a:noFill/>
        </p:spPr>
        <p:txBody>
          <a:bodyPr wrap="square" rtlCol="0">
            <a:spAutoFit/>
          </a:bodyPr>
          <a:lstStyle/>
          <a:p>
            <a:pPr algn="ctr"/>
            <a:r>
              <a:rPr lang="en-US" sz="7200" b="1" dirty="0">
                <a:solidFill>
                  <a:srgbClr val="1D9196"/>
                </a:solidFill>
                <a:latin typeface="Avenir Next" panose="020B0503020202020204" pitchFamily="34" charset="0"/>
              </a:rPr>
              <a:t>QUESTIONS?</a:t>
            </a:r>
            <a:endParaRPr lang="en-US" sz="7200" dirty="0"/>
          </a:p>
        </p:txBody>
      </p:sp>
      <p:pic>
        <p:nvPicPr>
          <p:cNvPr id="3" name="Picture 2">
            <a:extLst>
              <a:ext uri="{FF2B5EF4-FFF2-40B4-BE49-F238E27FC236}">
                <a16:creationId xmlns:a16="http://schemas.microsoft.com/office/drawing/2014/main" id="{BF28150B-4342-254A-98BB-C7EDE014C8F8}"/>
              </a:ext>
            </a:extLst>
          </p:cNvPr>
          <p:cNvPicPr/>
          <p:nvPr/>
        </p:nvPicPr>
        <p:blipFill>
          <a:blip r:embed="rId2"/>
          <a:stretch>
            <a:fillRect/>
          </a:stretch>
        </p:blipFill>
        <p:spPr>
          <a:xfrm rot="10800000">
            <a:off x="0" y="6334297"/>
            <a:ext cx="12192000" cy="275483"/>
          </a:xfrm>
          <a:prstGeom prst="rect">
            <a:avLst/>
          </a:prstGeom>
        </p:spPr>
      </p:pic>
      <p:sp>
        <p:nvSpPr>
          <p:cNvPr id="4" name="Rectangle 3">
            <a:extLst>
              <a:ext uri="{FF2B5EF4-FFF2-40B4-BE49-F238E27FC236}">
                <a16:creationId xmlns:a16="http://schemas.microsoft.com/office/drawing/2014/main" id="{636FA1E4-81E0-FB47-A6A8-415B79DDF954}"/>
              </a:ext>
            </a:extLst>
          </p:cNvPr>
          <p:cNvSpPr/>
          <p:nvPr/>
        </p:nvSpPr>
        <p:spPr>
          <a:xfrm>
            <a:off x="-1" y="6591993"/>
            <a:ext cx="12191999" cy="266007"/>
          </a:xfrm>
          <a:prstGeom prst="rect">
            <a:avLst/>
          </a:prstGeom>
          <a:solidFill>
            <a:srgbClr val="233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D79635-92C2-4637-92BD-78985641981D}"/>
              </a:ext>
            </a:extLst>
          </p:cNvPr>
          <p:cNvSpPr txBox="1"/>
          <p:nvPr/>
        </p:nvSpPr>
        <p:spPr>
          <a:xfrm>
            <a:off x="395653" y="5858194"/>
            <a:ext cx="720970" cy="215444"/>
          </a:xfrm>
          <a:prstGeom prst="rect">
            <a:avLst/>
          </a:prstGeom>
          <a:noFill/>
        </p:spPr>
        <p:txBody>
          <a:bodyPr wrap="square" rtlCol="0">
            <a:spAutoFit/>
          </a:bodyPr>
          <a:lstStyle/>
          <a:p>
            <a:r>
              <a:rPr lang="en-CA" sz="800" dirty="0"/>
              <a:t>cope491</a:t>
            </a:r>
            <a:endParaRPr lang="en-US" sz="800" dirty="0"/>
          </a:p>
        </p:txBody>
      </p:sp>
    </p:spTree>
    <p:extLst>
      <p:ext uri="{BB962C8B-B14F-4D97-AF65-F5344CB8AC3E}">
        <p14:creationId xmlns:p14="http://schemas.microsoft.com/office/powerpoint/2010/main" val="3259041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192FB0D6FDD6499133EEC8C204732D" ma:contentTypeVersion="13" ma:contentTypeDescription="Create a new document." ma:contentTypeScope="" ma:versionID="f0cae981e984be83d8f5f3dad80470ff">
  <xsd:schema xmlns:xsd="http://www.w3.org/2001/XMLSchema" xmlns:xs="http://www.w3.org/2001/XMLSchema" xmlns:p="http://schemas.microsoft.com/office/2006/metadata/properties" xmlns:ns3="3eeb07b0-0203-4650-a5c5-5867d5241f39" xmlns:ns4="d563e478-af2e-473c-9297-82a8260949b8" targetNamespace="http://schemas.microsoft.com/office/2006/metadata/properties" ma:root="true" ma:fieldsID="81d1ce3df361e44c44492aba48ee9d23" ns3:_="" ns4:_="">
    <xsd:import namespace="3eeb07b0-0203-4650-a5c5-5867d5241f39"/>
    <xsd:import namespace="d563e478-af2e-473c-9297-82a8260949b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eb07b0-0203-4650-a5c5-5867d5241f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63e478-af2e-473c-9297-82a8260949b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5B90A6-CF05-4E3C-BAC3-7CFA7272E2C8}">
  <ds:schemaRefs>
    <ds:schemaRef ds:uri="http://schemas.microsoft.com/sharepoint/v3/contenttype/forms"/>
  </ds:schemaRefs>
</ds:datastoreItem>
</file>

<file path=customXml/itemProps2.xml><?xml version="1.0" encoding="utf-8"?>
<ds:datastoreItem xmlns:ds="http://schemas.openxmlformats.org/officeDocument/2006/customXml" ds:itemID="{8151EEA4-B9FB-4A5D-BDAF-0CDE92FE35B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3eeb07b0-0203-4650-a5c5-5867d5241f39"/>
    <ds:schemaRef ds:uri="http://purl.org/dc/elements/1.1/"/>
    <ds:schemaRef ds:uri="http://schemas.microsoft.com/office/2006/metadata/properties"/>
    <ds:schemaRef ds:uri="d563e478-af2e-473c-9297-82a8260949b8"/>
    <ds:schemaRef ds:uri="http://www.w3.org/XML/1998/namespace"/>
  </ds:schemaRefs>
</ds:datastoreItem>
</file>

<file path=customXml/itemProps3.xml><?xml version="1.0" encoding="utf-8"?>
<ds:datastoreItem xmlns:ds="http://schemas.openxmlformats.org/officeDocument/2006/customXml" ds:itemID="{56816815-B2CC-4D99-A5B4-089D7326D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eb07b0-0203-4650-a5c5-5867d5241f39"/>
    <ds:schemaRef ds:uri="d563e478-af2e-473c-9297-82a826094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1146</TotalTime>
  <Words>668</Words>
  <Application>Microsoft Office PowerPoint</Application>
  <PresentationFormat>Widescreen</PresentationFormat>
  <Paragraphs>48</Paragraphs>
  <Slides>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Avenir Next</vt:lpstr>
      <vt:lpstr>Avenir Next Demi Bold</vt:lpstr>
      <vt:lpstr>Avenir Next Ultra Light</vt:lpstr>
      <vt:lpstr>Calibri</vt:lpstr>
      <vt:lpstr>Calibri Light</vt:lpstr>
      <vt:lpstr>Franklin Gothic Heavy</vt:lpstr>
      <vt:lpstr>Office Theme</vt:lpstr>
      <vt:lpstr>PowerPoint Presentation</vt:lpstr>
      <vt:lpstr>Too many families lack child care services where and when they need it</vt:lpstr>
      <vt:lpstr>Integration into the school system is a better model for kids and families</vt:lpstr>
      <vt:lpstr>Benefits of the Seamless Day</vt:lpstr>
      <vt:lpstr>Structure of the Seamless Day</vt:lpstr>
      <vt:lpstr>Examples of the Seamless Day</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Beasley</dc:creator>
  <cp:lastModifiedBy>Jodi Andre</cp:lastModifiedBy>
  <cp:revision>99</cp:revision>
  <dcterms:created xsi:type="dcterms:W3CDTF">2018-11-13T23:53:40Z</dcterms:created>
  <dcterms:modified xsi:type="dcterms:W3CDTF">2020-08-04T18:30:28Z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0x01010037192FB0D6FDD6499133EEC8C204732D</vt:lpwstr>
  </property>
</Properties>
</file>